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4" r:id="rId4"/>
    <p:sldId id="262" r:id="rId5"/>
    <p:sldId id="263" r:id="rId6"/>
    <p:sldId id="282" r:id="rId7"/>
    <p:sldId id="271" r:id="rId8"/>
    <p:sldId id="272" r:id="rId9"/>
    <p:sldId id="275" r:id="rId10"/>
    <p:sldId id="269" r:id="rId11"/>
    <p:sldId id="279" r:id="rId12"/>
    <p:sldId id="280" r:id="rId13"/>
    <p:sldId id="285" r:id="rId14"/>
    <p:sldId id="265" r:id="rId15"/>
    <p:sldId id="266" r:id="rId16"/>
    <p:sldId id="267" r:id="rId17"/>
    <p:sldId id="276" r:id="rId18"/>
    <p:sldId id="284" r:id="rId19"/>
    <p:sldId id="28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>
        <p:guide orient="horz" pos="14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79907"/>
          </a:xfrm>
          <a:prstGeom prst="rect">
            <a:avLst/>
          </a:prstGeom>
          <a:solidFill>
            <a:srgbClr val="929292"/>
          </a:solid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2443893"/>
            <a:ext cx="5181600" cy="3352953"/>
          </a:xfrm>
          <a:solidFill>
            <a:schemeClr val="tx1">
              <a:alpha val="70000"/>
            </a:schemeClr>
          </a:solidFill>
        </p:spPr>
        <p:txBody>
          <a:bodyPr lIns="274320" tIns="274320" rIns="274320" bIns="594360" anchor="ctr" anchorCtr="0"/>
          <a:lstStyle>
            <a:lvl1pPr algn="l">
              <a:lnSpc>
                <a:spcPts val="4000"/>
              </a:lnSpc>
              <a:defRPr sz="4267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25765"/>
            <a:ext cx="5181600" cy="665435"/>
          </a:xfrm>
          <a:prstGeom prst="rect">
            <a:avLst/>
          </a:prstGeom>
        </p:spPr>
        <p:txBody>
          <a:bodyPr lIns="274320" rIns="274320" bIns="182880"/>
          <a:lstStyle>
            <a:lvl1pPr algn="l">
              <a:defRPr sz="1333" b="1" i="0" kern="0" cap="all" spc="133" baseline="0">
                <a:solidFill>
                  <a:schemeClr val="accent1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8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3353261"/>
            <a:ext cx="2924359" cy="2742737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350613" y="3353261"/>
            <a:ext cx="2926985" cy="2742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31413" y="3353261"/>
            <a:ext cx="2926544" cy="2742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3048000"/>
            <a:ext cx="12192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4399" y="2438399"/>
            <a:ext cx="2924359" cy="362467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31414" y="2438399"/>
            <a:ext cx="2924359" cy="362467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350613" y="2438399"/>
            <a:ext cx="2924359" cy="362467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914399" y="2930515"/>
            <a:ext cx="227187" cy="227187"/>
            <a:chOff x="695743" y="2197886"/>
            <a:chExt cx="170390" cy="170390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 flipH="1">
              <a:off x="695743" y="2197886"/>
              <a:ext cx="170390" cy="170390"/>
            </a:xfrm>
            <a:prstGeom prst="ellipse">
              <a:avLst/>
            </a:prstGeom>
            <a:solidFill>
              <a:schemeClr val="bg2"/>
            </a:solidFill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flipH="1">
              <a:off x="716930" y="2219073"/>
              <a:ext cx="128016" cy="128016"/>
            </a:xfrm>
            <a:prstGeom prst="ellipse">
              <a:avLst/>
            </a:prstGeom>
            <a:solidFill>
              <a:schemeClr val="accent1"/>
            </a:solidFill>
            <a:ln w="1905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350612" y="2930515"/>
            <a:ext cx="227187" cy="227187"/>
            <a:chOff x="695743" y="2197886"/>
            <a:chExt cx="170390" cy="170390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 flipH="1">
              <a:off x="695743" y="2197886"/>
              <a:ext cx="170390" cy="170390"/>
            </a:xfrm>
            <a:prstGeom prst="ellipse">
              <a:avLst/>
            </a:prstGeom>
            <a:solidFill>
              <a:schemeClr val="bg2"/>
            </a:solidFill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flipH="1">
              <a:off x="716930" y="2219073"/>
              <a:ext cx="128016" cy="128016"/>
            </a:xfrm>
            <a:prstGeom prst="ellipse">
              <a:avLst/>
            </a:prstGeom>
            <a:solidFill>
              <a:schemeClr val="accent1"/>
            </a:solidFill>
            <a:ln w="1905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4631413" y="2930515"/>
            <a:ext cx="227187" cy="227187"/>
            <a:chOff x="695743" y="2197886"/>
            <a:chExt cx="170390" cy="170390"/>
          </a:xfrm>
        </p:grpSpPr>
        <p:sp>
          <p:nvSpPr>
            <p:cNvPr id="46" name="Oval 45"/>
            <p:cNvSpPr>
              <a:spLocks noChangeAspect="1"/>
            </p:cNvSpPr>
            <p:nvPr userDrawn="1"/>
          </p:nvSpPr>
          <p:spPr>
            <a:xfrm flipH="1">
              <a:off x="695743" y="2197886"/>
              <a:ext cx="170390" cy="170390"/>
            </a:xfrm>
            <a:prstGeom prst="ellipse">
              <a:avLst/>
            </a:prstGeom>
            <a:solidFill>
              <a:schemeClr val="bg2"/>
            </a:solidFill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flipH="1">
              <a:off x="716930" y="2219073"/>
              <a:ext cx="128016" cy="128016"/>
            </a:xfrm>
            <a:prstGeom prst="ellipse">
              <a:avLst/>
            </a:prstGeom>
            <a:solidFill>
              <a:schemeClr val="accent1"/>
            </a:solidFill>
            <a:ln w="1905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solidFill>
                  <a:schemeClr val="lt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4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524000"/>
            <a:ext cx="4571999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991600" y="1524001"/>
            <a:ext cx="0" cy="4571999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400800" y="4648200"/>
            <a:ext cx="51816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05600" y="15240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2438399"/>
            <a:ext cx="457200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400800" y="2971800"/>
            <a:ext cx="5181600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448800" y="15240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705600" y="4876799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448800" y="4876799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705600" y="32004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448800" y="32004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9945" y="727592"/>
            <a:ext cx="6092057" cy="6144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0"/>
            <a:ext cx="45720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2438399"/>
            <a:ext cx="457200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6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27592"/>
            <a:ext cx="6092057" cy="61447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600" y="1524000"/>
            <a:ext cx="457200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705600" y="2586568"/>
            <a:ext cx="4572000" cy="35454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8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31520"/>
            <a:ext cx="6096000" cy="6144768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816096"/>
            <a:ext cx="4260035" cy="2429933"/>
          </a:xfrm>
          <a:solidFill>
            <a:schemeClr val="tx1">
              <a:alpha val="70000"/>
            </a:schemeClr>
          </a:solidFill>
        </p:spPr>
        <p:txBody>
          <a:bodyPr lIns="274320" tIns="182880" rIns="274320" bIns="182880" numCol="1" spcCol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731520"/>
            <a:ext cx="6096000" cy="6144768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03827" y="3816096"/>
            <a:ext cx="4260035" cy="2429933"/>
          </a:xfrm>
          <a:solidFill>
            <a:schemeClr val="tx1">
              <a:alpha val="70000"/>
            </a:schemeClr>
          </a:solidFill>
        </p:spPr>
        <p:txBody>
          <a:bodyPr lIns="274320" tIns="182880" rIns="274320" bIns="182880" numCol="1" spcCol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7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 Caption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3816096"/>
            <a:ext cx="4260035" cy="2429933"/>
          </a:xfrm>
          <a:solidFill>
            <a:schemeClr val="tx1">
              <a:alpha val="70000"/>
            </a:schemeClr>
          </a:solidFill>
        </p:spPr>
        <p:txBody>
          <a:bodyPr lIns="274320" tIns="182880" rIns="274320" bIns="182880" numCol="1" spcCol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3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31520"/>
            <a:ext cx="12192000" cy="6148387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hoto Overl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31520"/>
            <a:ext cx="12192000" cy="6148387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1828801"/>
            <a:ext cx="10363200" cy="3968047"/>
          </a:xfrm>
          <a:solidFill>
            <a:schemeClr val="tx1">
              <a:alpha val="70000"/>
            </a:schemeClr>
          </a:solidFill>
        </p:spPr>
        <p:txBody>
          <a:bodyPr lIns="914400" tIns="685800" rIns="914400" bIns="7772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876800"/>
            <a:ext cx="10363200" cy="9144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77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rgbClr val="0AA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rgbClr val="0AA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10363200" cy="1524000"/>
          </a:xfrm>
        </p:spPr>
        <p:txBody>
          <a:bodyPr anchor="b">
            <a:normAutofit/>
          </a:bodyPr>
          <a:lstStyle>
            <a:lvl1pPr>
              <a:defRPr sz="4267" b="0" i="0">
                <a:ln w="127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084321"/>
            <a:ext cx="10363200" cy="493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  <a:lvl2pPr>
              <a:defRPr>
                <a:solidFill>
                  <a:schemeClr val="bg1">
                    <a:alpha val="75000"/>
                  </a:schemeClr>
                </a:solidFill>
              </a:defRPr>
            </a:lvl2pPr>
            <a:lvl3pPr>
              <a:defRPr>
                <a:solidFill>
                  <a:schemeClr val="bg1">
                    <a:alpha val="75000"/>
                  </a:schemeClr>
                </a:solidFill>
              </a:defRPr>
            </a:lvl3pPr>
            <a:lvl4pPr>
              <a:defRPr>
                <a:solidFill>
                  <a:schemeClr val="bg1">
                    <a:alpha val="75000"/>
                  </a:schemeClr>
                </a:solidFill>
              </a:defRPr>
            </a:lvl4pPr>
            <a:lvl5pPr>
              <a:defRPr>
                <a:solidFill>
                  <a:schemeClr val="bg1">
                    <a:alpha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8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i="0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rgbClr val="7BA7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rgbClr val="7BA7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3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i="0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rgbClr val="906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rgbClr val="906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1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qu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i="0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rgbClr val="71C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rgbClr val="71C1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219200" y="2133600"/>
            <a:ext cx="9753600" cy="3352800"/>
          </a:xfrm>
          <a:noFill/>
        </p:spPr>
        <p:txBody>
          <a:bodyPr lIns="914400" tIns="457200" rIns="914400" bIns="548640" anchor="t" anchorCtr="0"/>
          <a:lstStyle>
            <a:lvl1pPr algn="ctr">
              <a:lnSpc>
                <a:spcPts val="3200"/>
              </a:lnSpc>
              <a:defRPr sz="32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876800"/>
            <a:ext cx="9753600" cy="609600"/>
          </a:xfrm>
          <a:prstGeom prst="rect">
            <a:avLst/>
          </a:prstGeom>
        </p:spPr>
        <p:txBody>
          <a:bodyPr lIns="182880" rIns="182880" bIns="182880"/>
          <a:lstStyle>
            <a:lvl1pPr algn="ctr">
              <a:defRPr sz="1333" b="1" kern="0" cap="all" spc="133" baseline="0">
                <a:solidFill>
                  <a:srgbClr val="FFFFFF"/>
                </a:solidFill>
                <a:latin typeface="Georgia"/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4400" y="1524000"/>
            <a:ext cx="10363200" cy="4572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1219200" y="1460825"/>
            <a:ext cx="1219200" cy="121920"/>
          </a:xfrm>
          <a:prstGeom prst="rect">
            <a:avLst/>
          </a:prstGeom>
          <a:solidFill>
            <a:srgbClr val="0061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9753600" y="6035040"/>
            <a:ext cx="1219200" cy="121920"/>
          </a:xfrm>
          <a:prstGeom prst="rect">
            <a:avLst/>
          </a:prstGeom>
          <a:solidFill>
            <a:srgbClr val="0061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9273" y="1254034"/>
            <a:ext cx="728092" cy="539933"/>
          </a:xfrm>
          <a:prstGeom prst="rect">
            <a:avLst/>
          </a:prstGeom>
        </p:spPr>
      </p:pic>
      <p:pic>
        <p:nvPicPr>
          <p:cNvPr id="15" name="Picture 14" descr="quote-marks.eps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42" y="5826034"/>
            <a:ext cx="728092" cy="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4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76288"/>
          </a:xfrm>
          <a:prstGeom prst="rect">
            <a:avLst/>
          </a:prstGeom>
          <a:solidFill>
            <a:srgbClr val="9292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816096"/>
            <a:ext cx="4260035" cy="2429933"/>
          </a:xfrm>
          <a:solidFill>
            <a:schemeClr val="tx1">
              <a:alpha val="70000"/>
            </a:schemeClr>
          </a:solidFill>
        </p:spPr>
        <p:txBody>
          <a:bodyPr lIns="274320" tIns="274320" rIns="274320" bIns="274320" numCol="1" spcCol="457200" anchor="ctr" anchorCtr="0"/>
          <a:lstStyle>
            <a:lvl1pPr>
              <a:lnSpc>
                <a:spcPts val="4800"/>
              </a:lnSpc>
              <a:defRPr sz="4267" b="0">
                <a:ln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4800"/>
              </a:lnSpc>
              <a:defRPr sz="4267">
                <a:solidFill>
                  <a:srgbClr val="FFFFFF"/>
                </a:solidFill>
                <a:latin typeface="Helvetica Light"/>
                <a:cs typeface="Helvetica Light"/>
              </a:defRPr>
            </a:lvl2pPr>
            <a:lvl3pPr>
              <a:lnSpc>
                <a:spcPts val="4800"/>
              </a:lnSpc>
              <a:defRPr sz="4267">
                <a:solidFill>
                  <a:srgbClr val="FFFFFF"/>
                </a:solidFill>
                <a:latin typeface="Helvetica Light"/>
                <a:cs typeface="Helvetica Light"/>
              </a:defRPr>
            </a:lvl3pPr>
            <a:lvl4pPr>
              <a:lnSpc>
                <a:spcPts val="4800"/>
              </a:lnSpc>
              <a:defRPr sz="4267">
                <a:solidFill>
                  <a:srgbClr val="FFFFFF"/>
                </a:solidFill>
                <a:latin typeface="Helvetica Light"/>
                <a:cs typeface="Helvetica Light"/>
              </a:defRPr>
            </a:lvl4pPr>
            <a:lvl5pPr>
              <a:lnSpc>
                <a:spcPts val="4800"/>
              </a:lnSpc>
              <a:defRPr sz="4267">
                <a:solidFill>
                  <a:srgbClr val="FFFFFF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28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9600" y="1524000"/>
            <a:ext cx="10972800" cy="487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1219200"/>
            <a:ext cx="10363200" cy="30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914400" y="1828800"/>
            <a:ext cx="10363200" cy="43891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1219200"/>
            <a:ext cx="10363200" cy="30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/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4401" y="1828800"/>
            <a:ext cx="10363200" cy="43891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4400" y="1219200"/>
            <a:ext cx="10363200" cy="30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5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4957" y="1219200"/>
            <a:ext cx="7007443" cy="518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926080" cy="3619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8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926080" cy="3619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4117" y="1219200"/>
            <a:ext cx="7008283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10363200" cy="1524000"/>
          </a:xfrm>
        </p:spPr>
        <p:txBody>
          <a:bodyPr anchor="b">
            <a:normAutofit/>
          </a:bodyPr>
          <a:lstStyle>
            <a:lvl1pPr>
              <a:defRPr sz="4267" b="0" i="0">
                <a:ln w="127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084321"/>
            <a:ext cx="10363200" cy="493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  <a:lvl2pPr>
              <a:defRPr>
                <a:solidFill>
                  <a:schemeClr val="bg1">
                    <a:alpha val="75000"/>
                  </a:schemeClr>
                </a:solidFill>
              </a:defRPr>
            </a:lvl2pPr>
            <a:lvl3pPr>
              <a:defRPr>
                <a:solidFill>
                  <a:schemeClr val="bg1">
                    <a:alpha val="75000"/>
                  </a:schemeClr>
                </a:solidFill>
              </a:defRPr>
            </a:lvl3pPr>
            <a:lvl4pPr>
              <a:defRPr>
                <a:solidFill>
                  <a:schemeClr val="bg1">
                    <a:alpha val="75000"/>
                  </a:schemeClr>
                </a:solidFill>
              </a:defRPr>
            </a:lvl4pPr>
            <a:lvl5pPr>
              <a:defRPr>
                <a:solidFill>
                  <a:schemeClr val="bg1">
                    <a:alpha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Tex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926080" cy="3619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0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914400" y="1524000"/>
            <a:ext cx="4572000" cy="4754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698829" y="1524000"/>
            <a:ext cx="4572000" cy="4754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219200"/>
            <a:ext cx="4572000" cy="30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698829" y="1219200"/>
            <a:ext cx="4572000" cy="30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1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401" y="4572000"/>
            <a:ext cx="1523999" cy="906160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757261" y="4572000"/>
            <a:ext cx="1520336" cy="906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96157" y="2743200"/>
            <a:ext cx="0" cy="27432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2265" y="4572000"/>
            <a:ext cx="1508432" cy="906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411153" y="2743200"/>
            <a:ext cx="0" cy="27432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542914" y="4572000"/>
            <a:ext cx="1522132" cy="906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130615" y="4572000"/>
            <a:ext cx="1519435" cy="906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84507" y="2743200"/>
            <a:ext cx="0" cy="27432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196805" y="2743200"/>
            <a:ext cx="0" cy="274320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 userDrawn="1"/>
        </p:nvGrpSpPr>
        <p:grpSpPr>
          <a:xfrm>
            <a:off x="1007083" y="2743200"/>
            <a:ext cx="1341120" cy="1341120"/>
            <a:chOff x="755312" y="2057400"/>
            <a:chExt cx="1005840" cy="1005840"/>
          </a:xfrm>
        </p:grpSpPr>
        <p:sp>
          <p:nvSpPr>
            <p:cNvPr id="3" name="Oval 2"/>
            <p:cNvSpPr>
              <a:spLocks noChangeAspect="1"/>
            </p:cNvSpPr>
            <p:nvPr userDrawn="1"/>
          </p:nvSpPr>
          <p:spPr>
            <a:xfrm>
              <a:off x="755312" y="2057400"/>
              <a:ext cx="1005840" cy="1005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pic>
          <p:nvPicPr>
            <p:cNvPr id="4" name="Picture 3" descr="Coasts-WHT-01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4" y="2329248"/>
              <a:ext cx="654627" cy="4572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3217281" y="2743200"/>
            <a:ext cx="1341120" cy="1341120"/>
            <a:chOff x="2412961" y="2057400"/>
            <a:chExt cx="1005840" cy="1005840"/>
          </a:xfrm>
        </p:grpSpPr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2412961" y="2057400"/>
              <a:ext cx="1005840" cy="1005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" name="Picture 4" descr="Working_Lands-WHT-01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861" y="2247728"/>
              <a:ext cx="548640" cy="56789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 userDrawn="1"/>
        </p:nvGrpSpPr>
        <p:grpSpPr>
          <a:xfrm>
            <a:off x="5427480" y="2743200"/>
            <a:ext cx="1341120" cy="1341120"/>
            <a:chOff x="4070610" y="2057400"/>
            <a:chExt cx="1005840" cy="1005840"/>
          </a:xfrm>
        </p:grpSpPr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4070610" y="2057400"/>
              <a:ext cx="1005840" cy="1005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8" name="Picture 27" descr="Water-WHT-01.eps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547" y="2257777"/>
              <a:ext cx="709824" cy="61007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9847876" y="2743200"/>
            <a:ext cx="1341120" cy="1341120"/>
            <a:chOff x="7385907" y="2057400"/>
            <a:chExt cx="1005840" cy="1005840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385907" y="2057400"/>
              <a:ext cx="1005840" cy="1005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Picture 28" descr="Climate_Energy-WHT-01.eps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89" y="2322479"/>
              <a:ext cx="502920" cy="49286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 userDrawn="1"/>
        </p:nvGrpSpPr>
        <p:grpSpPr>
          <a:xfrm>
            <a:off x="7637677" y="2743200"/>
            <a:ext cx="1341120" cy="1341120"/>
            <a:chOff x="5728258" y="2057400"/>
            <a:chExt cx="1005840" cy="1005840"/>
          </a:xfrm>
        </p:grpSpPr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5728258" y="2057400"/>
              <a:ext cx="1005840" cy="10058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0" name="Picture 29" descr="Communities-WHT-01.eps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583" y="2287024"/>
              <a:ext cx="393192" cy="531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0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ntro Coa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914400" y="1280160"/>
            <a:ext cx="853440" cy="853440"/>
            <a:chOff x="755312" y="2057400"/>
            <a:chExt cx="1005840" cy="1005840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755312" y="2057400"/>
              <a:ext cx="1005840" cy="10058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4" y="2329248"/>
              <a:ext cx="654626" cy="457199"/>
            </a:xfrm>
            <a:prstGeom prst="rect">
              <a:avLst/>
            </a:prstGeom>
          </p:spPr>
        </p:pic>
      </p:grp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3048000"/>
            <a:ext cx="8530739" cy="3048000"/>
          </a:xfrm>
        </p:spPr>
        <p:txBody>
          <a:bodyPr numCol="1" spcCol="457200"/>
          <a:lstStyle>
            <a:lvl1pPr>
              <a:lnSpc>
                <a:spcPts val="2933"/>
              </a:lnSpc>
              <a:defRPr sz="2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nfo Wo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rgbClr val="968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14400" y="1280160"/>
            <a:ext cx="853440" cy="853440"/>
            <a:chOff x="2412961" y="2057400"/>
            <a:chExt cx="1005840" cy="1005840"/>
          </a:xfrm>
          <a:solidFill>
            <a:srgbClr val="FFFFFF"/>
          </a:solidFill>
        </p:grpSpPr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2412961" y="2057400"/>
              <a:ext cx="1005840" cy="10058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861" y="2247728"/>
              <a:ext cx="548639" cy="567890"/>
            </a:xfrm>
            <a:prstGeom prst="rect">
              <a:avLst/>
            </a:prstGeom>
            <a:grpFill/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3048000"/>
            <a:ext cx="8530739" cy="3048000"/>
          </a:xfrm>
        </p:spPr>
        <p:txBody>
          <a:bodyPr numCol="1" spcCol="457200"/>
          <a:lstStyle>
            <a:lvl1pPr>
              <a:lnSpc>
                <a:spcPts val="2933"/>
              </a:lnSpc>
              <a:defRPr sz="2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ntro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3048000"/>
            <a:ext cx="8530739" cy="3048000"/>
          </a:xfrm>
        </p:spPr>
        <p:txBody>
          <a:bodyPr numCol="1" spcCol="457200"/>
          <a:lstStyle>
            <a:lvl1pPr>
              <a:lnSpc>
                <a:spcPts val="2933"/>
              </a:lnSpc>
              <a:defRPr sz="2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14400" y="1280160"/>
            <a:ext cx="853440" cy="853440"/>
            <a:chOff x="4070610" y="2057400"/>
            <a:chExt cx="1005840" cy="1005840"/>
          </a:xfrm>
          <a:solidFill>
            <a:srgbClr val="FFFFFF"/>
          </a:solidFill>
        </p:grpSpPr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4070610" y="2057400"/>
              <a:ext cx="1005840" cy="10058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547" y="2257777"/>
              <a:ext cx="709824" cy="61007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094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ntro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14400" y="1280160"/>
            <a:ext cx="853440" cy="853440"/>
            <a:chOff x="5728258" y="2057400"/>
            <a:chExt cx="1005840" cy="1005840"/>
          </a:xfrm>
          <a:solidFill>
            <a:srgbClr val="FFFFFF"/>
          </a:solidFill>
        </p:grpSpPr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5728258" y="2057400"/>
              <a:ext cx="1005840" cy="10058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583" y="2287024"/>
              <a:ext cx="393191" cy="531340"/>
            </a:xfrm>
            <a:prstGeom prst="rect">
              <a:avLst/>
            </a:prstGeom>
            <a:grpFill/>
          </p:spPr>
        </p:pic>
      </p:grp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3048000"/>
            <a:ext cx="8530739" cy="3048000"/>
          </a:xfrm>
        </p:spPr>
        <p:txBody>
          <a:bodyPr numCol="1" spcCol="457200"/>
          <a:lstStyle>
            <a:lvl1pPr>
              <a:lnSpc>
                <a:spcPts val="2933"/>
              </a:lnSpc>
              <a:defRPr sz="2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6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ntro 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31520"/>
            <a:ext cx="12192000" cy="61447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14400" y="1280160"/>
            <a:ext cx="853440" cy="853440"/>
            <a:chOff x="7385907" y="2057400"/>
            <a:chExt cx="1005840" cy="1005840"/>
          </a:xfrm>
          <a:solidFill>
            <a:schemeClr val="bg1"/>
          </a:solidFill>
        </p:grpSpPr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7385907" y="2057400"/>
              <a:ext cx="1005840" cy="10058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89" y="2322479"/>
              <a:ext cx="502919" cy="492861"/>
            </a:xfrm>
            <a:prstGeom prst="rect">
              <a:avLst/>
            </a:prstGeom>
            <a:grpFill/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3048000"/>
            <a:ext cx="8530739" cy="3048000"/>
          </a:xfrm>
        </p:spPr>
        <p:txBody>
          <a:bodyPr numCol="1" spcCol="457200"/>
          <a:lstStyle>
            <a:lvl1pPr>
              <a:lnSpc>
                <a:spcPts val="2933"/>
              </a:lnSpc>
              <a:defRPr sz="2933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5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9135763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1837" y="2438400"/>
            <a:ext cx="9135763" cy="3657600"/>
          </a:xfrm>
        </p:spPr>
        <p:txBody>
          <a:bodyPr numCol="2" spcCol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903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731520"/>
            <a:ext cx="12192000" cy="6148387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1837" y="1524000"/>
            <a:ext cx="8530739" cy="8534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6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084321"/>
            <a:ext cx="10363200" cy="493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438400"/>
            <a:ext cx="10363200" cy="1524000"/>
          </a:xfrm>
        </p:spPr>
        <p:txBody>
          <a:bodyPr anchor="b" anchorCtr="0"/>
          <a:lstStyle>
            <a:lvl1pPr>
              <a:defRPr sz="4267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9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2438400"/>
            <a:ext cx="10363200" cy="3657600"/>
          </a:xfrm>
        </p:spPr>
        <p:txBody>
          <a:bodyPr numCol="2" spcCol="457200"/>
          <a:lstStyle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278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2438399"/>
            <a:ext cx="4693920" cy="3657600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583680" y="2438399"/>
            <a:ext cx="4693920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2438399"/>
            <a:ext cx="0" cy="365760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-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2621280"/>
            <a:ext cx="6096000" cy="426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0" y="2621280"/>
            <a:ext cx="6096000" cy="426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3352800"/>
            <a:ext cx="4572000" cy="274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705600" y="3352800"/>
            <a:ext cx="4572000" cy="274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1"/>
            <a:ext cx="10363200" cy="484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621280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3048000"/>
            <a:ext cx="4693920" cy="2438400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583680" y="3048000"/>
            <a:ext cx="4693920" cy="243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0" y="3048000"/>
            <a:ext cx="0" cy="243840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399" y="2438399"/>
            <a:ext cx="2924359" cy="3657600"/>
          </a:xfrm>
        </p:spPr>
        <p:txBody>
          <a:bodyPr/>
          <a:lstStyle>
            <a:lvl6pPr marL="243834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350613" y="2438399"/>
            <a:ext cx="2926985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35085" y="2438399"/>
            <a:ext cx="0" cy="365760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31413" y="2438399"/>
            <a:ext cx="2926544" cy="365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54285" y="2438399"/>
            <a:ext cx="0" cy="365760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726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10363200" cy="853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103632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25769"/>
            <a:ext cx="12192000" cy="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462716" y="153771"/>
            <a:ext cx="1446981" cy="4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lnSpc>
          <a:spcPts val="2667"/>
        </a:lnSpc>
        <a:spcBef>
          <a:spcPct val="0"/>
        </a:spcBef>
        <a:buNone/>
        <a:defRPr sz="2667" b="1" i="0" kern="1200" spc="-27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lnSpc>
          <a:spcPts val="2400"/>
        </a:lnSpc>
        <a:spcBef>
          <a:spcPts val="1333"/>
        </a:spcBef>
        <a:spcAft>
          <a:spcPts val="0"/>
        </a:spcAft>
        <a:buClr>
          <a:schemeClr val="accent1"/>
        </a:buClr>
        <a:buFont typeface="Arial"/>
        <a:buNone/>
        <a:defRPr sz="2000" b="1" i="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Georgia" panose="02040502050405020303" pitchFamily="18" charset="0"/>
        </a:defRPr>
      </a:lvl1pPr>
      <a:lvl2pPr marL="0" indent="0" algn="l" defTabSz="609585" rtl="0" eaLnBrk="1" latinLnBrk="0" hangingPunct="1">
        <a:lnSpc>
          <a:spcPts val="2400"/>
        </a:lnSpc>
        <a:spcBef>
          <a:spcPts val="1333"/>
        </a:spcBef>
        <a:spcAft>
          <a:spcPts val="0"/>
        </a:spcAft>
        <a:buClr>
          <a:schemeClr val="accent1"/>
        </a:buClr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609585" rtl="0" eaLnBrk="1" latinLnBrk="0" hangingPunct="1">
        <a:lnSpc>
          <a:spcPts val="20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Tx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3834" indent="-243834" algn="l" defTabSz="609585" rtl="0" eaLnBrk="1" latinLnBrk="0" hangingPunct="1">
        <a:lnSpc>
          <a:spcPts val="2000"/>
        </a:lnSpc>
        <a:spcBef>
          <a:spcPts val="1333"/>
        </a:spcBef>
        <a:spcAft>
          <a:spcPts val="0"/>
        </a:spcAft>
        <a:buClr>
          <a:schemeClr val="accent1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834" indent="-243834" algn="l" defTabSz="609585" rtl="0" eaLnBrk="1" latinLnBrk="0" hangingPunct="1">
        <a:lnSpc>
          <a:spcPts val="2000"/>
        </a:lnSpc>
        <a:spcBef>
          <a:spcPts val="1333"/>
        </a:spcBef>
        <a:spcAft>
          <a:spcPts val="0"/>
        </a:spcAft>
        <a:buClr>
          <a:schemeClr val="accent1"/>
        </a:buClr>
        <a:buFont typeface="Arial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87668" indent="-243834" algn="l" defTabSz="609585" rtl="0" eaLnBrk="1" latinLnBrk="0" hangingPunct="1">
        <a:lnSpc>
          <a:spcPts val="2000"/>
        </a:lnSpc>
        <a:spcBef>
          <a:spcPts val="1333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emf"/><Relationship Id="rId7" Type="http://schemas.openxmlformats.org/officeDocument/2006/relationships/image" Target="../media/image26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emf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141837" y="1523999"/>
            <a:ext cx="4939277" cy="16288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09585" rtl="0" eaLnBrk="1" latinLnBrk="0" hangingPunct="1">
              <a:lnSpc>
                <a:spcPts val="2667"/>
              </a:lnSpc>
              <a:spcBef>
                <a:spcPct val="0"/>
              </a:spcBef>
              <a:buNone/>
              <a:defRPr sz="2667" b="1" i="0" kern="1200" spc="-27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Differential Response of Gulf of Maine Seabirds to the 2018 Ocean Heat Wave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9603"/>
          <a:stretch/>
        </p:blipFill>
        <p:spPr>
          <a:xfrm>
            <a:off x="0" y="731520"/>
            <a:ext cx="12192000" cy="6126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52" y="1142336"/>
            <a:ext cx="4266914" cy="1815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Differential Response of Gulf of Maine Seabirds to the 2018 Ocean Heat Wave</a:t>
            </a:r>
            <a:endParaRPr lang="en-US" sz="4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7848" y="4597835"/>
            <a:ext cx="2802548" cy="18155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ts val="2667"/>
              </a:lnSpc>
              <a:spcBef>
                <a:spcPct val="0"/>
              </a:spcBef>
              <a:buNone/>
              <a:defRPr sz="2667" b="1" i="0" kern="1200" spc="-27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 Lyons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Steve Kress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Paula Shannon</a:t>
            </a: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Audubon Society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Seabird Restoration Program</a:t>
            </a: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5443" y="658100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S. Kress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3011649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Puffin Phenology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Nest checks at sample nests occur every 3-5 days across season</a:t>
            </a:r>
          </a:p>
          <a:p>
            <a:pPr lvl="4"/>
            <a:r>
              <a:rPr lang="en-US" dirty="0" smtClean="0"/>
              <a:t>Overlap with extended heat wave in late July and early August</a:t>
            </a:r>
          </a:p>
          <a:p>
            <a:pPr lvl="4"/>
            <a:r>
              <a:rPr lang="en-US" dirty="0" smtClean="0"/>
              <a:t>Most extended breeding season since puffin restoration!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50" y="1616280"/>
            <a:ext cx="7071973" cy="422489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956866" y="2829750"/>
            <a:ext cx="2256089" cy="6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31989" y="3408459"/>
            <a:ext cx="1912095" cy="52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5276" y="3990227"/>
            <a:ext cx="2969642" cy="39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07920" y="4561397"/>
            <a:ext cx="2336164" cy="265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41157" y="5135275"/>
            <a:ext cx="2994822" cy="145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55" y="2335450"/>
            <a:ext cx="7334124" cy="42675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70391" y="5557960"/>
            <a:ext cx="893845" cy="1185761"/>
            <a:chOff x="3860061" y="2335191"/>
            <a:chExt cx="893845" cy="11857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7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430" y="2622894"/>
            <a:ext cx="8535140" cy="4078577"/>
            <a:chOff x="1828430" y="2622894"/>
            <a:chExt cx="8535140" cy="40785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430" y="2622894"/>
              <a:ext cx="8535140" cy="40785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26716" y="2698394"/>
              <a:ext cx="4090442" cy="3417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2018 </a:t>
            </a:r>
            <a:r>
              <a:rPr lang="en-US" dirty="0" err="1" smtClean="0"/>
              <a:t>Matinicus</a:t>
            </a:r>
            <a:r>
              <a:rPr lang="en-US" dirty="0" smtClean="0"/>
              <a:t> Rock Puffin Diet</a:t>
            </a:r>
          </a:p>
          <a:p>
            <a:r>
              <a:rPr lang="en-US" dirty="0"/>
              <a:t>	</a:t>
            </a:r>
            <a:r>
              <a:rPr lang="en-US" dirty="0" smtClean="0"/>
              <a:t>June 23 – July 23</a:t>
            </a:r>
          </a:p>
          <a:p>
            <a:pPr>
              <a:spcBef>
                <a:spcPts val="600"/>
              </a:spcBef>
            </a:pPr>
            <a:r>
              <a:rPr lang="en-US" dirty="0"/>
              <a:t>	</a:t>
            </a:r>
            <a:r>
              <a:rPr lang="en-US" sz="1600" dirty="0" smtClean="0"/>
              <a:t>(before heat wave)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13" y="2441938"/>
            <a:ext cx="4334632" cy="351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85" y="2441938"/>
            <a:ext cx="4334632" cy="3511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July 24 – August 8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(during heat wave)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399937" y="5657671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Herring</a:t>
            </a:r>
          </a:p>
          <a:p>
            <a:r>
              <a:rPr lang="en-US" dirty="0" smtClean="0"/>
              <a:t>Pollock</a:t>
            </a:r>
          </a:p>
          <a:p>
            <a:r>
              <a:rPr lang="en-US" dirty="0" err="1" smtClean="0"/>
              <a:t>Sandlance</a:t>
            </a:r>
            <a:endParaRPr lang="en-US" dirty="0" smtClean="0"/>
          </a:p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9868958" y="5805182"/>
            <a:ext cx="499835" cy="906011"/>
          </a:xfrm>
          <a:prstGeom prst="leftBrace">
            <a:avLst>
              <a:gd name="adj1" fmla="val 8333"/>
              <a:gd name="adj2" fmla="val 675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64332" y="2808514"/>
            <a:ext cx="1763486" cy="2560319"/>
            <a:chOff x="3860061" y="2335191"/>
            <a:chExt cx="893845" cy="11857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6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3540155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Puffin Feeding Rates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Feeding rates were lower in 2018 than in 2017</a:t>
            </a:r>
          </a:p>
          <a:p>
            <a:pPr lvl="4"/>
            <a:r>
              <a:rPr lang="en-US" dirty="0" smtClean="0"/>
              <a:t>Low rates proceeded warmest period, but lowest rates during warm period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34" y="1869560"/>
            <a:ext cx="6639119" cy="368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70391" y="4851888"/>
            <a:ext cx="893845" cy="1185761"/>
            <a:chOff x="3860061" y="2335191"/>
            <a:chExt cx="893845" cy="11857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8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642138" y="1510044"/>
            <a:ext cx="3540155" cy="10999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2018 Puffin Feeding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Rates at Seal Island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790258" y="2747648"/>
            <a:ext cx="2843869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Intensively monitored Webcam nest exemplifies larger pattern</a:t>
            </a:r>
          </a:p>
          <a:p>
            <a:pPr lvl="4"/>
            <a:r>
              <a:rPr lang="en-US" dirty="0" smtClean="0"/>
              <a:t>Feeding rates rebounded later in season when waters cooled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34" y="1869560"/>
            <a:ext cx="6639119" cy="368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70391" y="4851888"/>
            <a:ext cx="893845" cy="1185761"/>
            <a:chOff x="3860061" y="2335191"/>
            <a:chExt cx="893845" cy="11857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27" y="1288453"/>
            <a:ext cx="8340051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20" y="1657407"/>
            <a:ext cx="7315834" cy="37310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488759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Typical Puffin Growth Patterns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Initially high growth rates (~10g/day</a:t>
            </a:r>
            <a:r>
              <a:rPr lang="en-US" dirty="0" smtClean="0"/>
              <a:t>)</a:t>
            </a:r>
          </a:p>
          <a:p>
            <a:pPr lvl="4"/>
            <a:r>
              <a:rPr lang="en-US" dirty="0" smtClean="0"/>
              <a:t>Growth </a:t>
            </a:r>
            <a:r>
              <a:rPr lang="en-US" dirty="0" smtClean="0"/>
              <a:t>plateaus as chick approaches fledging 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0391" y="5557960"/>
            <a:ext cx="893845" cy="1185761"/>
            <a:chOff x="3860061" y="2335191"/>
            <a:chExt cx="893845" cy="11857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0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668045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Puffin Growth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Lower initial growth rates than 2017 (&lt;10g/day)</a:t>
            </a:r>
          </a:p>
          <a:p>
            <a:pPr lvl="4"/>
            <a:r>
              <a:rPr lang="en-US" dirty="0" smtClean="0"/>
              <a:t>No growth during late July and early August, significant chick mortality</a:t>
            </a:r>
          </a:p>
          <a:p>
            <a:pPr lvl="4"/>
            <a:r>
              <a:rPr lang="en-US" dirty="0" smtClean="0"/>
              <a:t>Compensatory growth spurt in survivors during much of August</a:t>
            </a:r>
          </a:p>
          <a:p>
            <a:pPr lvl="4"/>
            <a:r>
              <a:rPr lang="en-US" dirty="0" smtClean="0"/>
              <a:t>Many chicks fledged after extended rearing period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20" y="1657406"/>
            <a:ext cx="731583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668045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Puffin Growth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20" y="1657405"/>
            <a:ext cx="7315834" cy="3731075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718149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Growth stalled at onset of warmest conditions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70391" y="4851888"/>
            <a:ext cx="893845" cy="1185761"/>
            <a:chOff x="3860061" y="2335191"/>
            <a:chExt cx="893845" cy="11857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3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1524001"/>
            <a:ext cx="2944536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Seabird Productivity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Tern productivity significantly lower than recent years</a:t>
            </a:r>
          </a:p>
          <a:p>
            <a:pPr lvl="4"/>
            <a:r>
              <a:rPr lang="en-US" dirty="0" smtClean="0"/>
              <a:t>Puffin productivity down moderately</a:t>
            </a:r>
          </a:p>
          <a:p>
            <a:pPr lvl="4"/>
            <a:r>
              <a:rPr lang="en-US" dirty="0" smtClean="0"/>
              <a:t>Razorbill productivity near highest recorded levels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239" y="1899902"/>
            <a:ext cx="6730567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DE4ED-9495-0A41-928D-B9145C14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942" y="1524000"/>
            <a:ext cx="4572000" cy="85344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6AB1-F948-CF40-998C-A9E1C8D4E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9942" y="2103120"/>
            <a:ext cx="4572000" cy="4028865"/>
          </a:xfrm>
        </p:spPr>
        <p:txBody>
          <a:bodyPr/>
          <a:lstStyle/>
          <a:p>
            <a:pPr lvl="1"/>
            <a:r>
              <a:rPr lang="en-US" dirty="0" smtClean="0"/>
              <a:t>Razorbills resilient</a:t>
            </a:r>
            <a:endParaRPr lang="en-US" dirty="0"/>
          </a:p>
          <a:p>
            <a:pPr lvl="3"/>
            <a:r>
              <a:rPr lang="en-US" dirty="0" smtClean="0"/>
              <a:t>Efficient diver</a:t>
            </a:r>
          </a:p>
          <a:p>
            <a:pPr lvl="3"/>
            <a:r>
              <a:rPr lang="en-US" dirty="0" smtClean="0"/>
              <a:t>Earliest fledge</a:t>
            </a:r>
            <a:endParaRPr lang="en-US" dirty="0"/>
          </a:p>
          <a:p>
            <a:pPr marL="0" lvl="3" indent="0">
              <a:buNone/>
            </a:pPr>
            <a:r>
              <a:rPr lang="en-US" dirty="0" smtClean="0"/>
              <a:t>Terns challenged</a:t>
            </a:r>
          </a:p>
          <a:p>
            <a:pPr lvl="3"/>
            <a:r>
              <a:rPr lang="en-US" dirty="0" smtClean="0"/>
              <a:t>Surface feeder</a:t>
            </a:r>
          </a:p>
          <a:p>
            <a:pPr lvl="3"/>
            <a:r>
              <a:rPr lang="en-US" dirty="0" smtClean="0"/>
              <a:t>Heat wave occurred near end of rearing period</a:t>
            </a:r>
          </a:p>
          <a:p>
            <a:pPr marL="0" lvl="3" indent="0">
              <a:buNone/>
            </a:pPr>
            <a:r>
              <a:rPr lang="en-US" dirty="0" smtClean="0"/>
              <a:t>Puffins intermediate?</a:t>
            </a:r>
          </a:p>
          <a:p>
            <a:pPr lvl="3"/>
            <a:r>
              <a:rPr lang="en-US" dirty="0" smtClean="0"/>
              <a:t>Capable </a:t>
            </a:r>
            <a:r>
              <a:rPr lang="en-US" dirty="0" smtClean="0"/>
              <a:t>diver</a:t>
            </a:r>
          </a:p>
          <a:p>
            <a:pPr lvl="3"/>
            <a:r>
              <a:rPr lang="en-US" dirty="0" smtClean="0"/>
              <a:t>Generalist predator</a:t>
            </a:r>
            <a:endParaRPr lang="en-US" dirty="0" smtClean="0"/>
          </a:p>
          <a:p>
            <a:pPr lvl="3"/>
            <a:r>
              <a:rPr lang="en-US" dirty="0" smtClean="0"/>
              <a:t>Optional slow chick </a:t>
            </a:r>
            <a:r>
              <a:rPr lang="en-US" dirty="0" smtClean="0"/>
              <a:t>growth </a:t>
            </a:r>
            <a:r>
              <a:rPr lang="en-US" smtClean="0"/>
              <a:t>and extended chick rearing</a:t>
            </a:r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/>
          <a:stretch/>
        </p:blipFill>
        <p:spPr>
          <a:xfrm>
            <a:off x="8709" y="729206"/>
            <a:ext cx="6616630" cy="6128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4274" y="658100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J. Hall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DE4ED-9495-0A41-928D-B9145C14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942" y="1524000"/>
            <a:ext cx="4572000" cy="85344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6AB1-F948-CF40-998C-A9E1C8D4E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9942" y="2586568"/>
            <a:ext cx="4572000" cy="3545417"/>
          </a:xfrm>
        </p:spPr>
        <p:txBody>
          <a:bodyPr/>
          <a:lstStyle/>
          <a:p>
            <a:pPr lvl="1"/>
            <a:r>
              <a:rPr lang="en-US" dirty="0" smtClean="0"/>
              <a:t>Variable seabird response to heat wave</a:t>
            </a:r>
          </a:p>
          <a:p>
            <a:pPr lvl="3"/>
            <a:r>
              <a:rPr lang="en-US" dirty="0" smtClean="0"/>
              <a:t>Timing and duration of extreme events can determine survivors, losers</a:t>
            </a:r>
          </a:p>
          <a:p>
            <a:pPr lvl="3"/>
            <a:r>
              <a:rPr lang="en-US" dirty="0" smtClean="0"/>
              <a:t>Unexpected behavioral and physiological plasticity may be helpful</a:t>
            </a:r>
          </a:p>
          <a:p>
            <a:pPr lvl="3"/>
            <a:r>
              <a:rPr lang="en-US" dirty="0" smtClean="0"/>
              <a:t>Long term impacts of delayed </a:t>
            </a:r>
            <a:r>
              <a:rPr lang="en-US" dirty="0" smtClean="0"/>
              <a:t>development </a:t>
            </a:r>
            <a:r>
              <a:rPr lang="en-US" dirty="0" smtClean="0"/>
              <a:t>unclear, however</a:t>
            </a:r>
          </a:p>
          <a:p>
            <a:pPr lvl="3"/>
            <a:r>
              <a:rPr lang="en-US" dirty="0" smtClean="0"/>
              <a:t>Response during unobservable post-fledging period is still largely unknown</a:t>
            </a:r>
            <a:endParaRPr lang="en-US" dirty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/>
          <a:stretch/>
        </p:blipFill>
        <p:spPr>
          <a:xfrm>
            <a:off x="8709" y="729206"/>
            <a:ext cx="6616630" cy="6128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4274" y="658100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J. Hall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47" y="1234439"/>
            <a:ext cx="4571999" cy="853440"/>
          </a:xfrm>
        </p:spPr>
        <p:txBody>
          <a:bodyPr/>
          <a:lstStyle/>
          <a:p>
            <a:r>
              <a:rPr lang="en-US" dirty="0" smtClean="0"/>
              <a:t>Gulf of Maine</a:t>
            </a:r>
            <a:br>
              <a:rPr lang="en-US" dirty="0" smtClean="0"/>
            </a:br>
            <a:r>
              <a:rPr lang="en-US" dirty="0" smtClean="0"/>
              <a:t>Seabird Working Group (GOMSWG)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47" y="3072228"/>
            <a:ext cx="2804653" cy="1467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26" y="1225142"/>
            <a:ext cx="1275168" cy="1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74" y="1234439"/>
            <a:ext cx="1502055" cy="150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26" y="3186112"/>
            <a:ext cx="1428750" cy="1247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3" y="5160506"/>
            <a:ext cx="2076275" cy="659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2544417"/>
            <a:ext cx="2723377" cy="36229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41697" y="6006876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Ram </a:t>
            </a:r>
            <a:r>
              <a:rPr lang="en-US" sz="12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Papish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74" y="5023582"/>
            <a:ext cx="2045072" cy="9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/>
          <a:stretch/>
        </p:blipFill>
        <p:spPr>
          <a:xfrm>
            <a:off x="0" y="728044"/>
            <a:ext cx="12194427" cy="61299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8056" y="2313175"/>
            <a:ext cx="4039260" cy="3148059"/>
          </a:xfrm>
          <a:solidFill>
            <a:schemeClr val="tx1">
              <a:alpha val="27000"/>
            </a:schemeClr>
          </a:solidFill>
        </p:spPr>
        <p:txBody>
          <a:bodyPr/>
          <a:lstStyle/>
          <a:p>
            <a:r>
              <a:rPr lang="en-US" dirty="0" smtClean="0">
                <a:latin typeface="+mj-lt"/>
              </a:rPr>
              <a:t>Questions?</a:t>
            </a:r>
            <a:endParaRPr lang="en-US" dirty="0">
              <a:latin typeface="+mj-lt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959464" y="3341542"/>
            <a:ext cx="3482671" cy="2438400"/>
          </a:xfrm>
          <a:prstGeom prst="rect">
            <a:avLst/>
          </a:prstGeom>
          <a:noFill/>
        </p:spPr>
        <p:txBody>
          <a:bodyPr vert="horz" lIns="274320" tIns="182880" rIns="274320" bIns="182880" numCol="1" spcCol="45720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rgbClr val="FFFFFF"/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 smtClean="0"/>
              <a:t>skress@audubon.org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@</a:t>
            </a:r>
            <a:r>
              <a:rPr lang="en-US" dirty="0" err="1" smtClean="0"/>
              <a:t>don_e_lyons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projectpuffin.audubon.org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4" y="4704126"/>
            <a:ext cx="426720" cy="426720"/>
          </a:xfrm>
          <a:prstGeom prst="rect">
            <a:avLst/>
          </a:prstGeom>
        </p:spPr>
      </p:pic>
      <p:pic>
        <p:nvPicPr>
          <p:cNvPr id="7" name="Picture 6" descr="icon-email-0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6" y="3492617"/>
            <a:ext cx="426720" cy="42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6" y="4098371"/>
            <a:ext cx="426720" cy="426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23" y="658100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J. Hall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4105836" cy="475128"/>
          </a:xfrm>
        </p:spPr>
        <p:txBody>
          <a:bodyPr>
            <a:normAutofit/>
          </a:bodyPr>
          <a:lstStyle/>
          <a:p>
            <a:r>
              <a:rPr lang="en-US" dirty="0" smtClean="0"/>
              <a:t>Study Colonies and Species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5" y="739470"/>
            <a:ext cx="5884998" cy="61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24017" y="6499935"/>
            <a:ext cx="2464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E. </a:t>
            </a:r>
            <a:r>
              <a:rPr lang="en-US" sz="1200" dirty="0" err="1" smtClean="0">
                <a:solidFill>
                  <a:schemeClr val="bg1"/>
                </a:solidFill>
              </a:rPr>
              <a:t>Rowarth</a:t>
            </a:r>
            <a:r>
              <a:rPr lang="en-US" sz="1200" dirty="0" smtClean="0">
                <a:solidFill>
                  <a:schemeClr val="bg1"/>
                </a:solidFill>
              </a:rPr>
              <a:t> and R. </a:t>
            </a:r>
            <a:r>
              <a:rPr lang="en-US" sz="1200" dirty="0" err="1" smtClean="0">
                <a:solidFill>
                  <a:schemeClr val="bg1"/>
                </a:solidFill>
              </a:rPr>
              <a:t>Signell</a:t>
            </a:r>
            <a:r>
              <a:rPr lang="en-US" sz="1200" dirty="0" smtClean="0">
                <a:solidFill>
                  <a:schemeClr val="bg1"/>
                </a:solidFill>
              </a:rPr>
              <a:t>, USGS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A0746-4A72-224C-8DC2-464452AD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88937" y="2496560"/>
            <a:ext cx="234360" cy="3200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58958" y="2784112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Matinicus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Rock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914399" y="2447206"/>
            <a:ext cx="3405627" cy="3343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800" dirty="0" err="1" smtClean="0"/>
              <a:t>Matinicus</a:t>
            </a:r>
            <a:r>
              <a:rPr lang="en-US" sz="1800" dirty="0" smtClean="0"/>
              <a:t> Rock:</a:t>
            </a:r>
          </a:p>
          <a:p>
            <a:pPr lvl="5"/>
            <a:r>
              <a:rPr lang="en-US" sz="1800" dirty="0" smtClean="0"/>
              <a:t>Atlantic Puffins</a:t>
            </a:r>
          </a:p>
          <a:p>
            <a:pPr lvl="5">
              <a:spcBef>
                <a:spcPts val="600"/>
              </a:spcBef>
            </a:pPr>
            <a:r>
              <a:rPr lang="en-US" sz="1800" dirty="0" smtClean="0"/>
              <a:t>Razorbills</a:t>
            </a:r>
          </a:p>
          <a:p>
            <a:pPr lvl="5">
              <a:spcBef>
                <a:spcPts val="600"/>
              </a:spcBef>
            </a:pPr>
            <a:r>
              <a:rPr lang="en-US" sz="1800" dirty="0" smtClean="0"/>
              <a:t>Common Terns</a:t>
            </a:r>
          </a:p>
          <a:p>
            <a:pPr lvl="5">
              <a:spcBef>
                <a:spcPts val="600"/>
              </a:spcBef>
            </a:pPr>
            <a:r>
              <a:rPr lang="en-US" sz="1800" dirty="0" smtClean="0"/>
              <a:t>Arctic Terns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94281" y="3434404"/>
            <a:ext cx="1565900" cy="1648933"/>
            <a:chOff x="3994281" y="3466241"/>
            <a:chExt cx="1565900" cy="1164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281" y="3466241"/>
              <a:ext cx="1479176" cy="11093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39498" y="4399502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S. Kress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9769" y="1999129"/>
            <a:ext cx="1327376" cy="1505963"/>
            <a:chOff x="4678432" y="2335191"/>
            <a:chExt cx="985006" cy="11857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3"/>
            <a:stretch/>
          </p:blipFill>
          <p:spPr>
            <a:xfrm>
              <a:off x="4678432" y="2335191"/>
              <a:ext cx="904010" cy="11310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58171" y="3290120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J. Hall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4281" y="4767106"/>
            <a:ext cx="1642239" cy="1979023"/>
            <a:chOff x="4156148" y="4520912"/>
            <a:chExt cx="1236375" cy="12593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148" y="4575623"/>
              <a:ext cx="1155441" cy="120460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87256" y="4520912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J. Hall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52" y="4458791"/>
            <a:ext cx="1217552" cy="55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50" y="5115174"/>
            <a:ext cx="916424" cy="10909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27378" y="1999129"/>
            <a:ext cx="1432772" cy="1521823"/>
            <a:chOff x="3860061" y="2335191"/>
            <a:chExt cx="893845" cy="1185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061" y="2335191"/>
              <a:ext cx="807744" cy="11310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049867" y="32901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B. </a:t>
              </a:r>
              <a:r>
                <a:rPr lang="en-US" sz="900" dirty="0" err="1" smtClean="0">
                  <a:solidFill>
                    <a:schemeClr val="bg1"/>
                  </a:solidFill>
                </a:rPr>
                <a:t>Scholtz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1341271-FE3E-C64E-80DE-FE8FEA642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93775" y="2651145"/>
            <a:ext cx="234360" cy="3200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21689" y="2907222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Buoy E01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488759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Another warm summer in the Gulf of Maine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3405627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“Ocean Heat Wave”:</a:t>
            </a:r>
          </a:p>
          <a:p>
            <a:pPr lvl="4"/>
            <a:r>
              <a:rPr lang="en-US" dirty="0" smtClean="0"/>
              <a:t>Pulses of warming</a:t>
            </a:r>
          </a:p>
          <a:p>
            <a:pPr lvl="4"/>
            <a:r>
              <a:rPr lang="en-US" dirty="0" smtClean="0"/>
              <a:t>Record SST in early August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16" y="1234088"/>
            <a:ext cx="727315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2488759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Another warm summer in the Gulf of Maine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59"/>
            <a:ext cx="3405627" cy="297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“Ocean Heat Wave”:</a:t>
            </a:r>
          </a:p>
          <a:p>
            <a:pPr lvl="4"/>
            <a:r>
              <a:rPr lang="en-US" dirty="0" smtClean="0"/>
              <a:t>Pulses of warming</a:t>
            </a:r>
          </a:p>
          <a:p>
            <a:pPr lvl="4"/>
            <a:r>
              <a:rPr lang="en-US" dirty="0" smtClean="0"/>
              <a:t>Record SST in early August</a:t>
            </a:r>
          </a:p>
          <a:p>
            <a:pPr lvl="4"/>
            <a:r>
              <a:rPr lang="en-US" dirty="0" smtClean="0"/>
              <a:t>Warm throughout water column but particularly at surface</a:t>
            </a:r>
          </a:p>
          <a:p>
            <a:pPr lvl="4"/>
            <a:r>
              <a:rPr lang="en-US" dirty="0" smtClean="0"/>
              <a:t>Extended warming 7/24 – </a:t>
            </a:r>
            <a:r>
              <a:rPr lang="en-US" dirty="0" smtClean="0"/>
              <a:t>8/13</a:t>
            </a:r>
          </a:p>
          <a:p>
            <a:pPr lvl="4"/>
            <a:r>
              <a:rPr lang="en-US" dirty="0" smtClean="0"/>
              <a:t>Greatest warming occurred when most puffins typically fledge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082" y="1524001"/>
            <a:ext cx="733412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592"/>
            <a:ext cx="6864112" cy="61304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7DE4ED-9495-0A41-928D-B9145C14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942" y="1524000"/>
            <a:ext cx="4572000" cy="853440"/>
          </a:xfrm>
        </p:spPr>
        <p:txBody>
          <a:bodyPr/>
          <a:lstStyle/>
          <a:p>
            <a:r>
              <a:rPr lang="en-US" dirty="0" smtClean="0"/>
              <a:t>Results Outline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E6AB1-F948-CF40-998C-A9E1C8D4E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9942" y="2586568"/>
            <a:ext cx="4572000" cy="3545417"/>
          </a:xfrm>
        </p:spPr>
        <p:txBody>
          <a:bodyPr/>
          <a:lstStyle/>
          <a:p>
            <a:pPr lvl="1"/>
            <a:r>
              <a:rPr lang="en-US" dirty="0" smtClean="0"/>
              <a:t>For all species, consider</a:t>
            </a:r>
            <a:endParaRPr lang="en-US" dirty="0"/>
          </a:p>
          <a:p>
            <a:pPr lvl="3"/>
            <a:r>
              <a:rPr lang="en-US" dirty="0" smtClean="0"/>
              <a:t>Phenology</a:t>
            </a:r>
            <a:endParaRPr lang="en-US" dirty="0"/>
          </a:p>
          <a:p>
            <a:pPr marL="0" lvl="3" indent="0">
              <a:buNone/>
            </a:pPr>
            <a:r>
              <a:rPr lang="en-US" dirty="0" smtClean="0"/>
              <a:t>For puffins, consider</a:t>
            </a:r>
          </a:p>
          <a:p>
            <a:pPr lvl="3"/>
            <a:r>
              <a:rPr lang="en-US" dirty="0" smtClean="0"/>
              <a:t>Diet</a:t>
            </a:r>
          </a:p>
          <a:p>
            <a:pPr lvl="3"/>
            <a:r>
              <a:rPr lang="en-US" dirty="0" smtClean="0"/>
              <a:t>Chick feeding and growth rates</a:t>
            </a:r>
          </a:p>
          <a:p>
            <a:pPr marL="0" lvl="3" indent="0">
              <a:buNone/>
            </a:pPr>
            <a:r>
              <a:rPr lang="en-US" dirty="0" smtClean="0"/>
              <a:t>Ultimate measure:</a:t>
            </a:r>
          </a:p>
          <a:p>
            <a:pPr lvl="3"/>
            <a:r>
              <a:rPr lang="en-US" dirty="0" smtClean="0"/>
              <a:t>Chick productivity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238" y="6581001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S. Flint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9" y="1524001"/>
            <a:ext cx="3363986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Razorbill Phenology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Nest checks at sample nests occur every 3-5 days across season</a:t>
            </a:r>
          </a:p>
          <a:p>
            <a:pPr lvl="4"/>
            <a:r>
              <a:rPr lang="en-US" dirty="0" smtClean="0"/>
              <a:t>No overlap with extended heat wave in late July and early August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47" y="1616280"/>
            <a:ext cx="7065876" cy="42187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237608" y="2829750"/>
            <a:ext cx="1189104" cy="377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90070" y="3410533"/>
            <a:ext cx="959306" cy="32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91403" y="3990227"/>
            <a:ext cx="1434687" cy="656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5699" y="4561397"/>
            <a:ext cx="1191013" cy="927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30266" y="5135275"/>
            <a:ext cx="1256073" cy="374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55" y="2335450"/>
            <a:ext cx="7334124" cy="42675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24811" y="5135275"/>
            <a:ext cx="985006" cy="1185761"/>
            <a:chOff x="4678432" y="2335191"/>
            <a:chExt cx="985006" cy="11857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3"/>
            <a:stretch/>
          </p:blipFill>
          <p:spPr>
            <a:xfrm>
              <a:off x="4678432" y="2335191"/>
              <a:ext cx="904010" cy="11310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58171" y="3290120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J. Hall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9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8" y="1524001"/>
            <a:ext cx="3624045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Arctic Tern Phenology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47" y="1616280"/>
            <a:ext cx="7065876" cy="4218798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Nest checks at sample nests occur every 1-3 days across season</a:t>
            </a:r>
          </a:p>
          <a:p>
            <a:pPr lvl="4"/>
            <a:r>
              <a:rPr lang="en-US" dirty="0" smtClean="0"/>
              <a:t>Potential overlap with extended heat wave in late July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21809" y="2829750"/>
            <a:ext cx="1523267" cy="97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51539" y="3413759"/>
            <a:ext cx="1613920" cy="25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91403" y="3990227"/>
            <a:ext cx="1434687" cy="656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0253" y="4561397"/>
            <a:ext cx="143809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89170" y="5135275"/>
            <a:ext cx="14688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55" y="2335450"/>
            <a:ext cx="7334124" cy="42675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99126" y="5135275"/>
            <a:ext cx="1236375" cy="1259320"/>
            <a:chOff x="4156148" y="4520912"/>
            <a:chExt cx="1236375" cy="12593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148" y="4575623"/>
              <a:ext cx="1155441" cy="12046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87256" y="4520912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J. Hall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4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898" y="1616280"/>
            <a:ext cx="7072690" cy="42187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914398" y="1524001"/>
            <a:ext cx="3993162" cy="1099929"/>
          </a:xfrm>
        </p:spPr>
        <p:txBody>
          <a:bodyPr>
            <a:normAutofit/>
          </a:bodyPr>
          <a:lstStyle/>
          <a:p>
            <a:r>
              <a:rPr lang="en-US" dirty="0" smtClean="0"/>
              <a:t>2018 Common Tern Phenology at </a:t>
            </a:r>
            <a:r>
              <a:rPr lang="en-US" dirty="0" err="1" smtClean="0"/>
              <a:t>Matinicus</a:t>
            </a:r>
            <a:r>
              <a:rPr lang="en-US" dirty="0" smtClean="0"/>
              <a:t> Rock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55" y="2335450"/>
            <a:ext cx="7334124" cy="4267570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914399" y="2814760"/>
            <a:ext cx="2805831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Georgia" panose="02040502050405020303" pitchFamily="18" charset="0"/>
              </a:defRPr>
            </a:lvl1pPr>
            <a:lvl2pPr marL="0" indent="0" algn="l" defTabSz="609585" rtl="0" eaLnBrk="1" latinLnBrk="0" hangingPunct="1">
              <a:lnSpc>
                <a:spcPts val="24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4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87668" indent="-243834" algn="l" defTabSz="609585" rtl="0" eaLnBrk="1" latinLnBrk="0" hangingPunct="1">
              <a:lnSpc>
                <a:spcPts val="2000"/>
              </a:lnSpc>
              <a:spcBef>
                <a:spcPts val="1333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dirty="0" smtClean="0"/>
              <a:t>Nest checks at sample nests occur every 1-3 days across season</a:t>
            </a:r>
          </a:p>
          <a:p>
            <a:pPr lvl="4"/>
            <a:r>
              <a:rPr lang="en-US" dirty="0"/>
              <a:t>O</a:t>
            </a:r>
            <a:r>
              <a:rPr lang="en-US" dirty="0" smtClean="0"/>
              <a:t>verlap with extended heat wave in late July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83181" y="2829750"/>
            <a:ext cx="1682765" cy="66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7544" y="3413759"/>
            <a:ext cx="1673879" cy="32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51732" y="3988183"/>
            <a:ext cx="1769691" cy="20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52125" y="4561397"/>
            <a:ext cx="17692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9716" y="5135275"/>
            <a:ext cx="1806748" cy="669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34364" y="5135275"/>
            <a:ext cx="1565900" cy="1164093"/>
            <a:chOff x="3994281" y="3466241"/>
            <a:chExt cx="1565900" cy="11640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281" y="3466241"/>
              <a:ext cx="1479176" cy="11093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939498" y="4399502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S. Kress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0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udubon RGB">
      <a:dk1>
        <a:srgbClr val="262626"/>
      </a:dk1>
      <a:lt1>
        <a:sysClr val="window" lastClr="FFFFFF"/>
      </a:lt1>
      <a:dk2>
        <a:srgbClr val="4C4C4C"/>
      </a:dk2>
      <a:lt2>
        <a:srgbClr val="F3F3F3"/>
      </a:lt2>
      <a:accent1>
        <a:srgbClr val="F15936"/>
      </a:accent1>
      <a:accent2>
        <a:srgbClr val="0AA8E3"/>
      </a:accent2>
      <a:accent3>
        <a:srgbClr val="7BA701"/>
      </a:accent3>
      <a:accent4>
        <a:srgbClr val="9064AA"/>
      </a:accent4>
      <a:accent5>
        <a:srgbClr val="71C1BE"/>
      </a:accent5>
      <a:accent6>
        <a:srgbClr val="006195"/>
      </a:accent6>
      <a:hlink>
        <a:srgbClr val="999999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575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 Light</vt:lpstr>
      <vt:lpstr>Georgia</vt:lpstr>
      <vt:lpstr>Helvetica</vt:lpstr>
      <vt:lpstr>Helvetica Light</vt:lpstr>
      <vt:lpstr>1_Office Theme</vt:lpstr>
      <vt:lpstr>Differential Response of Gulf of Maine Seabirds to the 2018 Ocean Heat Wave</vt:lpstr>
      <vt:lpstr>Gulf of Maine Seabird Working Group (GOMSWG)</vt:lpstr>
      <vt:lpstr>PowerPoint Presentation</vt:lpstr>
      <vt:lpstr>PowerPoint Presentation</vt:lpstr>
      <vt:lpstr>PowerPoint Presentation</vt:lpstr>
      <vt:lpstr>Results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Response of Gulf of Maine Seabirds to the 2018 Ocean Heat Wave</dc:title>
  <dc:creator>Lyons, Donald</dc:creator>
  <cp:lastModifiedBy>Kress, Steve</cp:lastModifiedBy>
  <cp:revision>71</cp:revision>
  <dcterms:created xsi:type="dcterms:W3CDTF">2018-10-23T21:17:06Z</dcterms:created>
  <dcterms:modified xsi:type="dcterms:W3CDTF">2019-03-01T20:54:35Z</dcterms:modified>
</cp:coreProperties>
</file>